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9"/>
  </p:notesMasterIdLst>
  <p:handoutMasterIdLst>
    <p:handoutMasterId r:id="rId10"/>
  </p:handoutMasterIdLst>
  <p:sldIdLst>
    <p:sldId id="265" r:id="rId2"/>
    <p:sldId id="256" r:id="rId3"/>
    <p:sldId id="266" r:id="rId4"/>
    <p:sldId id="267" r:id="rId5"/>
    <p:sldId id="268" r:id="rId6"/>
    <p:sldId id="269" r:id="rId7"/>
    <p:sldId id="262" r:id="rId8"/>
  </p:sldIdLst>
  <p:sldSz cx="9144000" cy="6858000" type="screen4x3"/>
  <p:notesSz cx="6724650" cy="97742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42763"/>
            <a:ext cx="5379720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BDE94-C954-4FD4-8BA1-D71FA73D7CE4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4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druge@mzos.hr" TargetMode="External"/><Relationship Id="rId2" Type="http://schemas.openxmlformats.org/officeDocument/2006/relationships/hyperlink" Target="http://www.mzo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ured@mzos.hr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C8B681-565B-4287-961E-C5ED3ECD5003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1283677"/>
            <a:ext cx="8340725" cy="36566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1.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hr-HR" altLang="sr-Latn-RS" sz="2800" b="1" dirty="0">
                <a:solidFill>
                  <a:srgbClr val="C00000"/>
                </a:solidFill>
                <a:cs typeface="Arial" panose="020B0604020202020204" pitchFamily="34" charset="0"/>
              </a:rPr>
              <a:t>Izvaninstitucionalni odgoj i obrazovanje djece i mladih</a:t>
            </a:r>
          </a:p>
          <a:p>
            <a:pPr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 err="1">
                <a:cs typeface="Arial" panose="020B0604020202020204" pitchFamily="34" charset="0"/>
              </a:rPr>
              <a:t>Uprava</a:t>
            </a:r>
            <a:r>
              <a:rPr lang="en-US" sz="2000" dirty="0">
                <a:cs typeface="Arial" panose="020B0604020202020204" pitchFamily="34" charset="0"/>
              </a:rPr>
              <a:t> za </a:t>
            </a:r>
            <a:r>
              <a:rPr lang="en-US" sz="2000" dirty="0" err="1">
                <a:cs typeface="Arial" panose="020B0604020202020204" pitchFamily="34" charset="0"/>
              </a:rPr>
              <a:t>potporu</a:t>
            </a:r>
            <a:r>
              <a:rPr lang="en-US" sz="2000" dirty="0">
                <a:cs typeface="Arial" panose="020B0604020202020204" pitchFamily="34" charset="0"/>
              </a:rPr>
              <a:t> i </a:t>
            </a:r>
            <a:r>
              <a:rPr lang="en-US" sz="2000" dirty="0" err="1">
                <a:cs typeface="Arial" panose="020B0604020202020204" pitchFamily="34" charset="0"/>
              </a:rPr>
              <a:t>unaprjeđenje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sustava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sz="2000" dirty="0" err="1">
                <a:cs typeface="Arial" panose="020B0604020202020204" pitchFamily="34" charset="0"/>
              </a:rPr>
              <a:t>odgoja</a:t>
            </a:r>
            <a:r>
              <a:rPr lang="en-US" sz="2000" dirty="0">
                <a:cs typeface="Arial" panose="020B0604020202020204" pitchFamily="34" charset="0"/>
              </a:rPr>
              <a:t> i </a:t>
            </a:r>
            <a:r>
              <a:rPr lang="en-US" sz="2000" dirty="0" err="1" smtClean="0">
                <a:cs typeface="Arial" panose="020B0604020202020204" pitchFamily="34" charset="0"/>
              </a:rPr>
              <a:t>obrazovanja</a:t>
            </a:r>
            <a:endParaRPr lang="hr-HR" sz="20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hr-HR" sz="20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000" dirty="0">
                <a:cs typeface="Arial" panose="020B0604020202020204" pitchFamily="34" charset="0"/>
              </a:rPr>
              <a:t>Sektor</a:t>
            </a:r>
            <a:r>
              <a:rPr lang="en-GB" altLang="sr-Latn-RS" sz="2000" dirty="0">
                <a:cs typeface="Arial" panose="020B0604020202020204" pitchFamily="34" charset="0"/>
              </a:rPr>
              <a:t> za </a:t>
            </a:r>
            <a:r>
              <a:rPr lang="hr-HR" altLang="sr-Latn-RS" sz="2000" dirty="0">
                <a:cs typeface="Arial" panose="020B0604020202020204" pitchFamily="34" charset="0"/>
              </a:rPr>
              <a:t>darovite i djecu s teškoćama te informacijsku potporu sustavu odgoja i </a:t>
            </a:r>
            <a:r>
              <a:rPr lang="hr-HR" altLang="sr-Latn-RS" sz="2000" dirty="0" smtClean="0">
                <a:cs typeface="Arial" panose="020B0604020202020204" pitchFamily="34" charset="0"/>
              </a:rPr>
              <a:t>obrazovanja</a:t>
            </a:r>
          </a:p>
          <a:p>
            <a:pPr>
              <a:defRPr/>
            </a:pPr>
            <a:endParaRPr lang="hr-HR" altLang="sr-Latn-RS" sz="20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000" dirty="0">
                <a:cs typeface="Arial" panose="020B0604020202020204" pitchFamily="34" charset="0"/>
              </a:rPr>
              <a:t>Služba za standard, darovite i djecu s teškoćama</a:t>
            </a:r>
          </a:p>
          <a:p>
            <a:pPr eaLnBrk="1" hangingPunct="1"/>
            <a:endParaRPr lang="sr-Latn-RS" altLang="en-US" sz="2000" dirty="0" smtClean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0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0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0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F955621-ED75-413A-97C3-F3C9E50319C5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2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94592"/>
            <a:ext cx="8769350" cy="533473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hr-HR" altLang="sr-Latn-RS" sz="2000" b="1" dirty="0">
                <a:solidFill>
                  <a:srgbClr val="C00000"/>
                </a:solidFill>
                <a:cs typeface="Arial" panose="020B0604020202020204" pitchFamily="34" charset="0"/>
              </a:rPr>
              <a:t>Plan provedbe Natječaja za šk. god. </a:t>
            </a:r>
            <a:r>
              <a:rPr lang="hr-HR" altLang="sr-Latn-RS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2021./2022.</a:t>
            </a:r>
            <a:endParaRPr lang="hr-HR" altLang="sr-Latn-RS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hr-HR" altLang="sr-Latn-RS" sz="20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cs typeface="Arial" panose="020B0604020202020204" pitchFamily="34" charset="0"/>
              </a:rPr>
              <a:t>objava </a:t>
            </a:r>
            <a:r>
              <a:rPr lang="en-GB" altLang="sr-Latn-RS" sz="2000" dirty="0">
                <a:cs typeface="Arial" panose="020B0604020202020204" pitchFamily="34" charset="0"/>
              </a:rPr>
              <a:t>N</a:t>
            </a:r>
            <a:r>
              <a:rPr lang="hr-HR" altLang="sr-Latn-RS" sz="2000" dirty="0" err="1">
                <a:cs typeface="Arial" panose="020B0604020202020204" pitchFamily="34" charset="0"/>
              </a:rPr>
              <a:t>atječaja</a:t>
            </a:r>
            <a:r>
              <a:rPr lang="hr-HR" altLang="sr-Latn-RS" sz="2000" dirty="0"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hr-HR" altLang="sr-Latn-RS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svibanj 2021</a:t>
            </a:r>
            <a:r>
              <a:rPr lang="hr-HR" altLang="sr-Latn-RS" sz="2000" dirty="0" smtClean="0">
                <a:solidFill>
                  <a:srgbClr val="C00000"/>
                </a:solidFill>
                <a:cs typeface="Arial" panose="020B0604020202020204" pitchFamily="34" charset="0"/>
              </a:rPr>
              <a:t>. </a:t>
            </a:r>
            <a:endParaRPr lang="hr-HR" altLang="sr-Latn-RS" sz="20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cs typeface="Arial" panose="020B0604020202020204" pitchFamily="34" charset="0"/>
              </a:rPr>
              <a:t>planirani rok za završetak </a:t>
            </a:r>
            <a:r>
              <a:rPr lang="en-GB" altLang="sr-Latn-RS" sz="2000" dirty="0">
                <a:cs typeface="Arial" panose="020B0604020202020204" pitchFamily="34" charset="0"/>
              </a:rPr>
              <a:t>N</a:t>
            </a:r>
            <a:r>
              <a:rPr lang="hr-HR" altLang="sr-Latn-RS" sz="2000" dirty="0" err="1">
                <a:cs typeface="Arial" panose="020B0604020202020204" pitchFamily="34" charset="0"/>
              </a:rPr>
              <a:t>atječaja</a:t>
            </a:r>
            <a:r>
              <a:rPr lang="hr-HR" altLang="sr-Latn-RS" sz="2000" dirty="0"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solidFill>
                  <a:srgbClr val="002060"/>
                </a:solidFill>
                <a:cs typeface="Arial" panose="020B0604020202020204" pitchFamily="34" charset="0"/>
              </a:rPr>
              <a:t>–</a:t>
            </a:r>
            <a:r>
              <a:rPr lang="hr-HR" altLang="sr-Latn-RS" sz="20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hr-HR" altLang="sr-Latn-RS" sz="2000" dirty="0">
                <a:solidFill>
                  <a:srgbClr val="FF0000"/>
                </a:solidFill>
                <a:cs typeface="Arial" panose="020B0604020202020204" pitchFamily="34" charset="0"/>
              </a:rPr>
              <a:t>srpanj </a:t>
            </a:r>
            <a:r>
              <a:rPr lang="hr-HR" altLang="sr-Latn-RS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2021</a:t>
            </a:r>
            <a:r>
              <a:rPr lang="hr-HR" altLang="sr-Latn-RS" sz="2000" dirty="0" smtClean="0">
                <a:solidFill>
                  <a:srgbClr val="C00000"/>
                </a:solidFill>
                <a:cs typeface="Arial" panose="020B0604020202020204" pitchFamily="34" charset="0"/>
              </a:rPr>
              <a:t>.</a:t>
            </a:r>
            <a:endParaRPr lang="hr-HR" altLang="sr-Latn-RS" sz="20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cs typeface="Arial" panose="020B0604020202020204" pitchFamily="34" charset="0"/>
              </a:rPr>
              <a:t>objava odluke ministra o dodjeli bespovratnih sredstava</a:t>
            </a:r>
            <a:r>
              <a:rPr lang="hr-HR" altLang="sr-Latn-RS" sz="2000" dirty="0">
                <a:solidFill>
                  <a:srgbClr val="002060"/>
                </a:solidFill>
                <a:cs typeface="Arial" panose="020B0604020202020204" pitchFamily="34" charset="0"/>
              </a:rPr>
              <a:t> – </a:t>
            </a:r>
            <a:r>
              <a:rPr lang="hr-HR" altLang="sr-Latn-RS" sz="2000" dirty="0">
                <a:solidFill>
                  <a:srgbClr val="FF0000"/>
                </a:solidFill>
                <a:cs typeface="Arial" panose="020B0604020202020204" pitchFamily="34" charset="0"/>
              </a:rPr>
              <a:t>kolovoz </a:t>
            </a:r>
            <a:r>
              <a:rPr lang="hr-HR" altLang="sr-Latn-RS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2021.</a:t>
            </a:r>
            <a:endParaRPr lang="hr-HR" altLang="sr-Latn-RS" sz="2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cs typeface="Arial" panose="020B0604020202020204" pitchFamily="34" charset="0"/>
              </a:rPr>
              <a:t>potpisivanje ugovora između korisnika i MZO-a </a:t>
            </a:r>
            <a:r>
              <a:rPr lang="hr-HR" altLang="sr-Latn-RS" sz="2000" dirty="0" smtClean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hr-HR" altLang="sr-Latn-RS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rujan/listopad 2021</a:t>
            </a:r>
            <a:r>
              <a:rPr lang="hr-HR" altLang="sr-Latn-RS" sz="2000" dirty="0" smtClean="0">
                <a:solidFill>
                  <a:srgbClr val="C00000"/>
                </a:solidFill>
                <a:cs typeface="Arial" panose="020B0604020202020204" pitchFamily="34" charset="0"/>
              </a:rPr>
              <a:t>.</a:t>
            </a:r>
            <a:endParaRPr lang="hr-HR" altLang="sr-Latn-RS" sz="20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cs typeface="Arial" panose="020B0604020202020204" pitchFamily="34" charset="0"/>
              </a:rPr>
              <a:t>provedba projekata </a:t>
            </a:r>
            <a:r>
              <a:rPr lang="hr-HR" altLang="sr-Latn-RS" sz="2000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hr-HR" altLang="sr-Latn-RS" sz="2000" dirty="0">
                <a:solidFill>
                  <a:srgbClr val="FF0000"/>
                </a:solidFill>
                <a:cs typeface="Arial" panose="020B0604020202020204" pitchFamily="34" charset="0"/>
              </a:rPr>
              <a:t>rujan </a:t>
            </a:r>
            <a:r>
              <a:rPr lang="hr-HR" altLang="sr-Latn-RS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2021. </a:t>
            </a:r>
            <a:r>
              <a:rPr lang="hr-HR" altLang="sr-Latn-RS" sz="2000" dirty="0">
                <a:solidFill>
                  <a:srgbClr val="FF0000"/>
                </a:solidFill>
                <a:cs typeface="Arial" panose="020B0604020202020204" pitchFamily="34" charset="0"/>
              </a:rPr>
              <a:t>do </a:t>
            </a:r>
            <a:r>
              <a:rPr lang="en-GB" altLang="sr-Latn-RS" sz="2000" dirty="0">
                <a:solidFill>
                  <a:srgbClr val="FF0000"/>
                </a:solidFill>
                <a:cs typeface="Arial" panose="020B0604020202020204" pitchFamily="34" charset="0"/>
              </a:rPr>
              <a:t>(</a:t>
            </a:r>
            <a:r>
              <a:rPr lang="en-GB" altLang="sr-Latn-RS" sz="2000" dirty="0" err="1">
                <a:solidFill>
                  <a:srgbClr val="FF0000"/>
                </a:solidFill>
                <a:cs typeface="Arial" panose="020B0604020202020204" pitchFamily="34" charset="0"/>
              </a:rPr>
              <a:t>najkasnije</a:t>
            </a:r>
            <a:r>
              <a:rPr lang="en-GB" altLang="sr-Latn-RS" sz="2000" dirty="0">
                <a:solidFill>
                  <a:srgbClr val="FF0000"/>
                </a:solidFill>
                <a:cs typeface="Arial" panose="020B0604020202020204" pitchFamily="34" charset="0"/>
              </a:rPr>
              <a:t>) </a:t>
            </a:r>
            <a:r>
              <a:rPr lang="hr-HR" altLang="sr-Latn-RS" sz="2000" dirty="0">
                <a:solidFill>
                  <a:srgbClr val="FF0000"/>
                </a:solidFill>
                <a:cs typeface="Arial" panose="020B0604020202020204" pitchFamily="34" charset="0"/>
              </a:rPr>
              <a:t>31. kolovoza </a:t>
            </a:r>
            <a:r>
              <a:rPr lang="hr-HR" altLang="sr-Latn-RS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2022</a:t>
            </a:r>
            <a:r>
              <a:rPr lang="hr-HR" altLang="sr-Latn-RS" sz="2000" dirty="0" smtClean="0">
                <a:solidFill>
                  <a:srgbClr val="C00000"/>
                </a:solidFill>
                <a:cs typeface="Arial" panose="020B0604020202020204" pitchFamily="34" charset="0"/>
              </a:rPr>
              <a:t>.</a:t>
            </a:r>
            <a:endParaRPr lang="hr-HR" altLang="sr-Latn-RS" sz="2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cs typeface="Arial" panose="020B0604020202020204" pitchFamily="34" charset="0"/>
              </a:rPr>
              <a:t>ukupan planirani iznos za dodjelu bespovratnih sredstava </a:t>
            </a:r>
            <a:r>
              <a:rPr lang="hr-HR" altLang="sr-Latn-RS" sz="2000" dirty="0">
                <a:solidFill>
                  <a:srgbClr val="002060"/>
                </a:solidFill>
                <a:cs typeface="Arial" panose="020B0604020202020204" pitchFamily="34" charset="0"/>
              </a:rPr>
              <a:t>– </a:t>
            </a:r>
            <a:r>
              <a:rPr lang="hr-HR" altLang="sr-Latn-RS" sz="2000" dirty="0">
                <a:solidFill>
                  <a:srgbClr val="FF0000"/>
                </a:solidFill>
                <a:cs typeface="Arial" panose="020B0604020202020204" pitchFamily="34" charset="0"/>
              </a:rPr>
              <a:t>približno </a:t>
            </a:r>
            <a:r>
              <a:rPr lang="hr-HR" altLang="sr-Latn-RS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13.500.000,00 </a:t>
            </a:r>
            <a:r>
              <a:rPr lang="hr-HR" altLang="sr-Latn-RS" sz="2000" dirty="0">
                <a:solidFill>
                  <a:srgbClr val="FF0000"/>
                </a:solidFill>
                <a:cs typeface="Arial" panose="020B0604020202020204" pitchFamily="34" charset="0"/>
              </a:rPr>
              <a:t>kn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 smtClean="0">
                <a:cs typeface="Arial" panose="020B0604020202020204" pitchFamily="34" charset="0"/>
              </a:rPr>
              <a:t>sve </a:t>
            </a:r>
            <a:r>
              <a:rPr lang="hr-HR" altLang="sr-Latn-RS" sz="2000" dirty="0">
                <a:cs typeface="Arial" panose="020B0604020202020204" pitchFamily="34" charset="0"/>
              </a:rPr>
              <a:t>obavijesti bit će dostupne na mrežnim stranicama </a:t>
            </a:r>
            <a:r>
              <a:rPr lang="hr-HR" altLang="sr-Latn-RS" sz="2000" dirty="0">
                <a:solidFill>
                  <a:srgbClr val="002060"/>
                </a:solidFill>
                <a:cs typeface="Arial" panose="020B0604020202020204" pitchFamily="34" charset="0"/>
                <a:hlinkClick r:id="rId2"/>
              </a:rPr>
              <a:t>www.mzo.hr</a:t>
            </a:r>
            <a:endParaRPr lang="hr-HR" altLang="sr-Latn-RS" sz="2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2000" dirty="0">
                <a:cs typeface="Arial" panose="020B0604020202020204" pitchFamily="34" charset="0"/>
              </a:rPr>
              <a:t>svi upiti i prijedlozi šalju se e-poštom</a:t>
            </a:r>
            <a:r>
              <a:rPr lang="hr-HR" altLang="sr-Latn-RS" sz="2000" dirty="0">
                <a:solidFill>
                  <a:srgbClr val="002060"/>
                </a:solidFill>
                <a:cs typeface="Arial" panose="020B0604020202020204" pitchFamily="34" charset="0"/>
              </a:rPr>
              <a:t>: </a:t>
            </a:r>
            <a:r>
              <a:rPr lang="hr-HR" altLang="sr-Latn-RS" sz="2000" dirty="0">
                <a:solidFill>
                  <a:srgbClr val="002060"/>
                </a:solidFill>
                <a:cs typeface="Arial" panose="020B0604020202020204" pitchFamily="34" charset="0"/>
                <a:hlinkClick r:id="rId3"/>
              </a:rPr>
              <a:t>udruge@mzo.hr</a:t>
            </a:r>
            <a:endParaRPr lang="hr-HR" altLang="sr-Latn-RS" sz="2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sr-Latn-RS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sr-Latn-RS" altLang="en-US" sz="2000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000" b="1" u="sng" dirty="0" smtClean="0"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hr-HR" altLang="sr-Latn-RS" sz="2000" b="1" u="sng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hr-HR" altLang="sr-Latn-RS" sz="2000" b="1" u="sng" dirty="0"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hr-HR" altLang="sr-Latn-RS" sz="2000" b="1" u="sng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hr-HR" altLang="sr-Latn-RS" sz="2000" b="1" u="sng" dirty="0" smtClean="0">
                <a:latin typeface="+mn-lt"/>
                <a:cs typeface="Arial" panose="020B0604020202020204" pitchFamily="34" charset="0"/>
              </a:rPr>
              <a:t>PRIORITETNA </a:t>
            </a:r>
            <a:r>
              <a:rPr lang="hr-HR" altLang="sr-Latn-RS" sz="2000" b="1" u="sng" dirty="0">
                <a:latin typeface="+mn-lt"/>
                <a:cs typeface="Arial" panose="020B0604020202020204" pitchFamily="34" charset="0"/>
              </a:rPr>
              <a:t>PODRUČJA NATJEČAJA U ŠK. GOD. </a:t>
            </a:r>
            <a:r>
              <a:rPr lang="hr-HR" altLang="sr-Latn-RS" sz="2000" b="1" u="sng" dirty="0" smtClean="0">
                <a:latin typeface="+mn-lt"/>
                <a:cs typeface="Arial" panose="020B0604020202020204" pitchFamily="34" charset="0"/>
              </a:rPr>
              <a:t>2021./2022.</a:t>
            </a:r>
            <a:r>
              <a:rPr lang="hr-HR" altLang="sr-Latn-RS" sz="2000" b="1" u="sng" dirty="0">
                <a:latin typeface="+mn-lt"/>
                <a:cs typeface="Arial" panose="020B0604020202020204" pitchFamily="34" charset="0"/>
              </a:rPr>
              <a:t/>
            </a:r>
            <a:br>
              <a:rPr lang="hr-HR" altLang="sr-Latn-RS" sz="2000" b="1" u="sng" dirty="0">
                <a:latin typeface="+mn-lt"/>
                <a:cs typeface="Arial" panose="020B0604020202020204" pitchFamily="34" charset="0"/>
              </a:rPr>
            </a:br>
            <a:endParaRPr lang="hr-HR" sz="2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hr-HR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P1</a:t>
            </a:r>
            <a:r>
              <a:rPr lang="hr-HR" sz="1800" b="1" dirty="0">
                <a:solidFill>
                  <a:srgbClr val="FF0000"/>
                </a:solidFill>
                <a:cs typeface="Arial" panose="020B0604020202020204" pitchFamily="34" charset="0"/>
              </a:rPr>
              <a:t>: Promicanje socijalne uključenosti te očuvanja nacionalnoga i lokalnog identiteta</a:t>
            </a:r>
            <a:r>
              <a:rPr lang="hr-HR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</a:p>
          <a:p>
            <a:endParaRPr lang="hr-HR" sz="1800" b="1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/>
            <a:r>
              <a:rPr lang="hr-HR" sz="1800" dirty="0" smtClean="0"/>
              <a:t>Odgoj </a:t>
            </a:r>
            <a:r>
              <a:rPr lang="hr-HR" sz="1800" dirty="0"/>
              <a:t>i obrazovanje za osobni i socijalni razvoj, solidarnost, socijalnu uključenost i opće ljudske vrijednost</a:t>
            </a:r>
          </a:p>
          <a:p>
            <a:pPr lvl="0"/>
            <a:r>
              <a:rPr lang="hr-HR" sz="1800" dirty="0"/>
              <a:t>Odgoj i obrazovanje za mir i nenasilno rješavanje sukoba</a:t>
            </a:r>
          </a:p>
          <a:p>
            <a:pPr lvl="0"/>
            <a:r>
              <a:rPr lang="hr-HR" sz="1800" dirty="0"/>
              <a:t>Odgoj i obrazovanje za ljudska prava, odgovornost i aktivno građanstvo</a:t>
            </a:r>
          </a:p>
          <a:p>
            <a:pPr lvl="0"/>
            <a:r>
              <a:rPr lang="hr-HR" sz="1800" dirty="0"/>
              <a:t>Odgoj i obrazovanje o štetnosti korupcije i koruptivnim rizicima</a:t>
            </a:r>
          </a:p>
          <a:p>
            <a:pPr lvl="0"/>
            <a:r>
              <a:rPr lang="hr-HR" sz="1800" dirty="0"/>
              <a:t>Odgoj i obrazovanje za očuvanje povijesnoga, kulturnoga i hrvatskoga nacionalnog identiteta</a:t>
            </a:r>
          </a:p>
          <a:p>
            <a:pPr lvl="0"/>
            <a:r>
              <a:rPr lang="hr-HR" sz="1800" dirty="0"/>
              <a:t>Odgoj i obrazovanje o pravima i očuvanju identiteta nacionalnih manjina, interkulturalizmu i  multikulturalizmu i</a:t>
            </a:r>
          </a:p>
          <a:p>
            <a:pPr lvl="0"/>
            <a:r>
              <a:rPr lang="hr-HR" sz="1800" dirty="0"/>
              <a:t>Poticanje očuvanja kulturne i prirodne baštine te tradicionalnih obrta</a:t>
            </a:r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9379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dirty="0">
                <a:solidFill>
                  <a:srgbClr val="FF0000"/>
                </a:solidFill>
                <a:cs typeface="Arial" panose="020B0604020202020204" pitchFamily="34" charset="0"/>
              </a:rPr>
              <a:t>P2: Unapređenje kvalitete života djece i mladih</a:t>
            </a:r>
            <a:r>
              <a:rPr lang="hr-HR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hr-HR" sz="2000" b="1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r>
              <a:rPr lang="hr-HR" sz="1800" dirty="0" smtClean="0"/>
              <a:t>Odgoj </a:t>
            </a:r>
            <a:r>
              <a:rPr lang="hr-HR" sz="1800" dirty="0"/>
              <a:t>i obrazovanje o zdravim načinima života, očuvanju prirode i održivom razvoju</a:t>
            </a:r>
          </a:p>
          <a:p>
            <a:pPr lvl="0"/>
            <a:r>
              <a:rPr lang="hr-HR" sz="1800" dirty="0"/>
              <a:t>Odgoj i obrazovanje za volonterstvo</a:t>
            </a:r>
          </a:p>
          <a:p>
            <a:pPr lvl="0"/>
            <a:r>
              <a:rPr lang="hr-HR" sz="1800" dirty="0"/>
              <a:t>Razvoj poduzetničkih aktivnosti djece i mladih</a:t>
            </a:r>
          </a:p>
          <a:p>
            <a:pPr lvl="0"/>
            <a:r>
              <a:rPr lang="hr-HR" sz="1800" dirty="0"/>
              <a:t>Poticanje rada s talentiranom i darovitom djecom i mladima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5341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b="1" dirty="0">
                <a:solidFill>
                  <a:srgbClr val="FF0000"/>
                </a:solidFill>
                <a:cs typeface="Arial" panose="020B0604020202020204" pitchFamily="34" charset="0"/>
              </a:rPr>
              <a:t>P3: Poticanje razvoja kompetencija u prirodoslovno-matematičkom području:</a:t>
            </a:r>
          </a:p>
          <a:p>
            <a:endParaRPr lang="en-US" sz="2000" b="1" u="sng" dirty="0">
              <a:solidFill>
                <a:srgbClr val="FF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/>
            <a:r>
              <a:rPr lang="hr-HR" sz="1800" dirty="0"/>
              <a:t>Odgoj i obrazovanje za STEM</a:t>
            </a:r>
          </a:p>
          <a:p>
            <a:pPr lvl="0"/>
            <a:r>
              <a:rPr lang="hr-HR" sz="1800" dirty="0"/>
              <a:t>Odgoj i obrazovanje za financijsku, digitalnu i medijsku pismenost</a:t>
            </a:r>
          </a:p>
          <a:p>
            <a:pPr lvl="0"/>
            <a:r>
              <a:rPr lang="hr-HR" sz="1800" dirty="0"/>
              <a:t>Razvijanje vještina i kompetencija u području tehnike te informacijskih i komunikacijskih tehnologija i </a:t>
            </a:r>
          </a:p>
          <a:p>
            <a:pPr lvl="0"/>
            <a:r>
              <a:rPr lang="hr-HR" sz="1800" dirty="0"/>
              <a:t>Utjecaj tehnike, tehnologije i informatičkih rješenja za zdravlje pojedinca).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8497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hr-HR" altLang="sr-Latn-RS" sz="2800" b="1" dirty="0" smtClean="0">
                <a:solidFill>
                  <a:srgbClr val="C00000"/>
                </a:solidFill>
                <a:latin typeface="+mn-lt"/>
              </a:rPr>
              <a:t>Najvažniji </a:t>
            </a:r>
            <a:r>
              <a:rPr lang="hr-HR" altLang="sr-Latn-RS" sz="2800" b="1" dirty="0">
                <a:solidFill>
                  <a:srgbClr val="C00000"/>
                </a:solidFill>
                <a:latin typeface="+mn-lt"/>
              </a:rPr>
              <a:t>uvjeti natječaja u šk. god. </a:t>
            </a:r>
            <a:r>
              <a:rPr lang="hr-HR" altLang="sr-Latn-RS" sz="2800" b="1" dirty="0" smtClean="0">
                <a:solidFill>
                  <a:srgbClr val="C00000"/>
                </a:solidFill>
                <a:latin typeface="+mn-lt"/>
              </a:rPr>
              <a:t>2021./2022.</a:t>
            </a:r>
            <a:r>
              <a:rPr lang="hr-HR" altLang="sr-Latn-RS" sz="28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hr-HR" altLang="sr-Latn-RS" sz="2800" b="1" dirty="0">
                <a:solidFill>
                  <a:srgbClr val="C00000"/>
                </a:solidFill>
                <a:latin typeface="+mn-lt"/>
              </a:rPr>
            </a:br>
            <a:endParaRPr lang="hr-HR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 smtClean="0">
                <a:solidFill>
                  <a:srgbClr val="002060"/>
                </a:solidFill>
              </a:rPr>
              <a:t>prednost u financiranju imat će projekti čiji su krajnji korisnici djeca i mladi s posebnim odgojno-obrazovnim potrebama (</a:t>
            </a:r>
            <a:r>
              <a:rPr lang="hr-HR" altLang="sr-Latn-RS" sz="1800" dirty="0" smtClean="0">
                <a:solidFill>
                  <a:srgbClr val="C00000"/>
                </a:solidFill>
              </a:rPr>
              <a:t>daroviti učenici i učenici s teškoćama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)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 smtClean="0">
                <a:solidFill>
                  <a:srgbClr val="002060"/>
                </a:solidFill>
              </a:rPr>
              <a:t>projekt se provodi </a:t>
            </a:r>
            <a:r>
              <a:rPr lang="hr-HR" altLang="sr-Latn-RS" sz="1800" dirty="0" smtClean="0">
                <a:solidFill>
                  <a:srgbClr val="C00000"/>
                </a:solidFill>
              </a:rPr>
              <a:t>isključivo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 na području Republike Hrvatske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 smtClean="0">
                <a:solidFill>
                  <a:srgbClr val="002060"/>
                </a:solidFill>
              </a:rPr>
              <a:t>prijava projekta u partnerstvu </a:t>
            </a:r>
            <a:r>
              <a:rPr lang="hr-HR" altLang="sr-Latn-RS" sz="1800" u="sng" dirty="0" smtClean="0">
                <a:solidFill>
                  <a:srgbClr val="C00000"/>
                </a:solidFill>
              </a:rPr>
              <a:t>obavezna je s minimalno jednom odgojno-obrazovnom ustanovom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 u županiji u kojoj se projekt provodi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 smtClean="0">
                <a:solidFill>
                  <a:srgbClr val="002060"/>
                </a:solidFill>
              </a:rPr>
              <a:t>jedna udruga može prijaviti samo </a:t>
            </a:r>
            <a:r>
              <a:rPr lang="hr-HR" altLang="sr-Latn-RS" sz="1800" dirty="0" smtClean="0">
                <a:solidFill>
                  <a:srgbClr val="C00000"/>
                </a:solidFill>
              </a:rPr>
              <a:t>jedan projekt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, a ista udruga može biti partner na više projekata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r>
              <a:rPr lang="hr-HR" altLang="sr-Latn-RS" sz="1800" dirty="0" smtClean="0">
                <a:solidFill>
                  <a:srgbClr val="002060"/>
                </a:solidFill>
              </a:rPr>
              <a:t>projekt treba napisati koristeći se </a:t>
            </a:r>
            <a:r>
              <a:rPr lang="hr-HR" altLang="sr-Latn-RS" sz="1800" dirty="0" smtClean="0">
                <a:solidFill>
                  <a:srgbClr val="C00000"/>
                </a:solidFill>
              </a:rPr>
              <a:t>smjernicama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 </a:t>
            </a:r>
            <a:r>
              <a:rPr lang="hr-HR" altLang="sr-Latn-RS" sz="1800" dirty="0" smtClean="0">
                <a:solidFill>
                  <a:srgbClr val="C00000"/>
                </a:solidFill>
              </a:rPr>
              <a:t>za pisanje projekata 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koji se provode u odgojno-obrazovnim ustanovama (</a:t>
            </a:r>
            <a:r>
              <a:rPr lang="en-GB" altLang="sr-Latn-RS" sz="1800" dirty="0" smtClean="0">
                <a:solidFill>
                  <a:srgbClr val="002060"/>
                </a:solidFill>
              </a:rPr>
              <a:t>bit </a:t>
            </a:r>
            <a:r>
              <a:rPr lang="en-GB" altLang="sr-Latn-RS" sz="1800" dirty="0" err="1" smtClean="0">
                <a:solidFill>
                  <a:srgbClr val="002060"/>
                </a:solidFill>
              </a:rPr>
              <a:t>će</a:t>
            </a:r>
            <a:r>
              <a:rPr lang="en-GB" altLang="sr-Latn-RS" sz="1800" dirty="0" smtClean="0">
                <a:solidFill>
                  <a:srgbClr val="002060"/>
                </a:solidFill>
              </a:rPr>
              <a:t> 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objavljen</a:t>
            </a:r>
            <a:r>
              <a:rPr lang="en-GB" altLang="sr-Latn-RS" sz="1800" dirty="0" smtClean="0">
                <a:solidFill>
                  <a:srgbClr val="002060"/>
                </a:solidFill>
              </a:rPr>
              <a:t>e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 uz </a:t>
            </a:r>
            <a:r>
              <a:rPr lang="en-GB" altLang="sr-Latn-RS" sz="1800" dirty="0" smtClean="0">
                <a:solidFill>
                  <a:srgbClr val="002060"/>
                </a:solidFill>
              </a:rPr>
              <a:t>N</a:t>
            </a:r>
            <a:r>
              <a:rPr lang="hr-HR" altLang="sr-Latn-RS" sz="1800" dirty="0" err="1" smtClean="0">
                <a:solidFill>
                  <a:srgbClr val="002060"/>
                </a:solidFill>
              </a:rPr>
              <a:t>atječaj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) </a:t>
            </a:r>
          </a:p>
          <a:p>
            <a:pPr lvl="1" algn="just" eaLnBrk="1" hangingPunct="1">
              <a:buFont typeface="Wingdings" pitchFamily="2" charset="2"/>
              <a:buChar char="v"/>
              <a:defRPr/>
            </a:pPr>
            <a:r>
              <a:rPr lang="hr-HR" sz="1800" dirty="0" smtClean="0">
                <a:solidFill>
                  <a:srgbClr val="002060"/>
                </a:solidFill>
              </a:rPr>
              <a:t>Projekt može prijaviti udruga upisana u Registar udruga Republike Hrvatske najmanje jednu (1) godinu</a:t>
            </a:r>
            <a:r>
              <a:rPr lang="hr-HR" altLang="sr-Latn-RS" sz="1800" dirty="0" smtClean="0">
                <a:solidFill>
                  <a:srgbClr val="002060"/>
                </a:solidFill>
              </a:rPr>
              <a:t> 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8238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B08BC48-7D00-43F8-BA6B-487A662159D7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7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254125" y="1268413"/>
            <a:ext cx="59055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http</a:t>
            </a:r>
            <a:r>
              <a:rPr lang="hr-HR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://</a:t>
            </a:r>
            <a:r>
              <a:rPr lang="hr-HR" altLang="en-US" sz="3200" b="1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mzo</a:t>
            </a:r>
            <a:r>
              <a:rPr lang="en-US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.</a:t>
            </a:r>
            <a:r>
              <a:rPr lang="hr-HR" altLang="en-US" sz="3200" b="1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gov</a:t>
            </a:r>
            <a:r>
              <a:rPr lang="hr-HR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.</a:t>
            </a:r>
            <a:r>
              <a:rPr lang="en-US" altLang="en-US" sz="3200" b="1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hr</a:t>
            </a:r>
            <a:endParaRPr lang="en-US" altLang="en-US" sz="3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19100" y="1989138"/>
            <a:ext cx="7943850" cy="2495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2400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hr-HR" altLang="en-US" sz="2400" b="1" dirty="0" smtClean="0">
                <a:solidFill>
                  <a:schemeClr val="accent2"/>
                </a:solidFill>
              </a:rPr>
              <a:t>telefon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: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	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+385 (1) 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4569 000</a:t>
            </a:r>
          </a:p>
          <a:p>
            <a:pPr eaLnBrk="1" hangingPunct="1"/>
            <a:r>
              <a:rPr lang="en-US" altLang="en-US" sz="2400" b="1" dirty="0" err="1" smtClean="0">
                <a:solidFill>
                  <a:schemeClr val="accent2"/>
                </a:solidFill>
              </a:rPr>
              <a:t>fa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ks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: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	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+385 (1) 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4594 301</a:t>
            </a:r>
            <a:endParaRPr lang="en-US" altLang="en-US" sz="2400" b="1" u="sng" dirty="0" smtClean="0">
              <a:solidFill>
                <a:schemeClr val="accent2"/>
              </a:solidFill>
              <a:hlinkClick r:id="rId2"/>
            </a:endParaRPr>
          </a:p>
          <a:p>
            <a:pPr eaLnBrk="1" hangingPunct="1"/>
            <a:r>
              <a:rPr lang="hr-HR" altLang="en-US" sz="2400" b="1" dirty="0" smtClean="0">
                <a:solidFill>
                  <a:schemeClr val="accent2"/>
                </a:solidFill>
              </a:rPr>
              <a:t>Donje Svetice 38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, 10000 Zagreb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433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  PRIORITETNA PODRUČJA NATJEČAJA U ŠK. GOD. 2021./2022. </vt:lpstr>
      <vt:lpstr>PowerPoint Presentation</vt:lpstr>
      <vt:lpstr>PowerPoint Presentation</vt:lpstr>
      <vt:lpstr> Najvažniji uvjeti natječaja u šk. god. 2021./2022. 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uzuvrh</cp:lastModifiedBy>
  <cp:revision>42</cp:revision>
  <cp:lastPrinted>2021-02-26T08:14:05Z</cp:lastPrinted>
  <dcterms:created xsi:type="dcterms:W3CDTF">2004-06-15T07:55:20Z</dcterms:created>
  <dcterms:modified xsi:type="dcterms:W3CDTF">2021-03-08T11:18:26Z</dcterms:modified>
</cp:coreProperties>
</file>